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7" r:id="rId4"/>
    <p:sldId id="267" r:id="rId5"/>
    <p:sldId id="271" r:id="rId6"/>
    <p:sldId id="270" r:id="rId7"/>
    <p:sldId id="269" r:id="rId8"/>
    <p:sldId id="268" r:id="rId9"/>
    <p:sldId id="266" r:id="rId10"/>
    <p:sldId id="265" r:id="rId11"/>
    <p:sldId id="264" r:id="rId12"/>
    <p:sldId id="261" r:id="rId13"/>
    <p:sldId id="262" r:id="rId14"/>
    <p:sldId id="260" r:id="rId15"/>
    <p:sldId id="259" r:id="rId16"/>
    <p:sldId id="272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7A44A-8001-4ECE-9CD3-37F7F7019528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68C85-B0E1-4DAE-A01D-D99E12D0FF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160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8C85-B0E1-4DAE-A01D-D99E12D0FF0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59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8C85-B0E1-4DAE-A01D-D99E12D0FF0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609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8C85-B0E1-4DAE-A01D-D99E12D0FF0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194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8C85-B0E1-4DAE-A01D-D99E12D0FF0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203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8C85-B0E1-4DAE-A01D-D99E12D0FF04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818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8C85-B0E1-4DAE-A01D-D99E12D0FF0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483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8C85-B0E1-4DAE-A01D-D99E12D0FF0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815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8C85-B0E1-4DAE-A01D-D99E12D0FF0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333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8C85-B0E1-4DAE-A01D-D99E12D0FF0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161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8C85-B0E1-4DAE-A01D-D99E12D0FF0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969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8C85-B0E1-4DAE-A01D-D99E12D0FF0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633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8C85-B0E1-4DAE-A01D-D99E12D0FF04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975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68C85-B0E1-4DAE-A01D-D99E12D0FF0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682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92B9-84F3-426D-A191-DED452A56F80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62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7B76-9F4B-41CB-B03E-2AD9BBCEE5A7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83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99ED4-C4F6-431C-A84D-870707855859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84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7D99-6403-44B8-B7A1-9EB31EB431FC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40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E49F-D5C3-4A08-8872-CAB60FD1D93A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5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87A4-8E55-427B-95A2-E4AAE99D5FC2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3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1769-D3F3-47F3-9E2A-86BF203B95C2}" type="datetime1">
              <a:rPr lang="fr-FR" smtClean="0"/>
              <a:t>27/10/2021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23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3609B-2485-49C1-8938-9A2D86A29359}" type="datetime1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9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47EA-2CE5-44EE-8893-687CC28F836A}" type="datetime1">
              <a:rPr lang="fr-FR" smtClean="0"/>
              <a:t>27/10/2021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7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3E5E-01E3-4ABB-A667-A8E868AD98A5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71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2071-5CF0-4DC7-94F5-9AB2731289C9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77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029F3-8BE2-4935-95D1-78D35C06C36B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26FB6-A04B-4B67-8B47-D8B08FF214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27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585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z="2000" smtClean="0"/>
              <a:t>10</a:t>
            </a:fld>
            <a:endParaRPr lang="fr-FR" sz="2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686655"/>
              </p:ext>
            </p:extLst>
          </p:nvPr>
        </p:nvGraphicFramePr>
        <p:xfrm>
          <a:off x="746836" y="1096415"/>
          <a:ext cx="9165260" cy="5029200"/>
        </p:xfrm>
        <a:graphic>
          <a:graphicData uri="http://schemas.openxmlformats.org/drawingml/2006/table">
            <a:tbl>
              <a:tblPr firstRow="1" firstCol="1" bandRow="1"/>
              <a:tblGrid>
                <a:gridCol w="4117772"/>
                <a:gridCol w="1926336"/>
                <a:gridCol w="3121152"/>
              </a:tblGrid>
              <a:tr h="2673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Etiologies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Effectifs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Pourcentage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Cardiopathie ischémique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37, 3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Valvulopathie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Cardiopathie hypertensive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 idiopathique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Cardiomyopathie dilatée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Hyperthyroïdie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CPC/BPCO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Hypothyroïdie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fr-FR" sz="2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851079" y="68912"/>
            <a:ext cx="10515600" cy="858367"/>
          </a:xfrm>
        </p:spPr>
        <p:txBody>
          <a:bodyPr>
            <a:normAutofit/>
          </a:bodyPr>
          <a:lstStyle/>
          <a:p>
            <a:r>
              <a:rPr lang="fr-FR" sz="2800" b="1" dirty="0"/>
              <a:t>Tableau V</a:t>
            </a:r>
            <a:r>
              <a:rPr lang="fr-FR" sz="2800" dirty="0"/>
              <a:t> : Répartition des patients en fonction </a:t>
            </a:r>
            <a:r>
              <a:rPr lang="fr-FR" sz="2800" dirty="0" smtClean="0"/>
              <a:t>des étiologies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99128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z="2000" smtClean="0"/>
              <a:t>11</a:t>
            </a:fld>
            <a:endParaRPr lang="fr-FR" sz="2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152078"/>
              </p:ext>
            </p:extLst>
          </p:nvPr>
        </p:nvGraphicFramePr>
        <p:xfrm>
          <a:off x="412124" y="671488"/>
          <a:ext cx="10470523" cy="5547067"/>
        </p:xfrm>
        <a:graphic>
          <a:graphicData uri="http://schemas.openxmlformats.org/drawingml/2006/table">
            <a:tbl>
              <a:tblPr firstRow="1" firstCol="1" bandRow="1"/>
              <a:tblGrid>
                <a:gridCol w="2722850"/>
                <a:gridCol w="3523404"/>
                <a:gridCol w="2189408"/>
                <a:gridCol w="2034861"/>
              </a:tblGrid>
              <a:tr h="27559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Traitement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Effectifs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Pourcentage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35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Anti thrombotiques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AVK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Antiagrégant plaquettaire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Héparines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505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Anti arythmiques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Digitaliques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Bétabloquant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8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Amiodarone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3 ,9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fr-FR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 </a:t>
                      </a:r>
                      <a:r>
                        <a:rPr lang="fr-FR" sz="2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bradycardisants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5 ,9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Diurétiques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IEC ou ARAII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Cardioversion</a:t>
                      </a: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chimique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098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Discussion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00766"/>
            <a:ext cx="10515600" cy="4876197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/>
              <a:t>Limites</a:t>
            </a:r>
          </a:p>
          <a:p>
            <a:pPr lvl="0">
              <a:lnSpc>
                <a:spcPct val="150000"/>
              </a:lnSpc>
            </a:pPr>
            <a:r>
              <a:rPr lang="fr-FR" dirty="0"/>
              <a:t>N</a:t>
            </a:r>
            <a:r>
              <a:rPr lang="fr-FR" dirty="0" smtClean="0"/>
              <a:t>on </a:t>
            </a:r>
            <a:r>
              <a:rPr lang="fr-FR" dirty="0"/>
              <a:t>réalisation de certains examens complémentaires fautes de moyens financiers,</a:t>
            </a:r>
          </a:p>
          <a:p>
            <a:pPr lvl="0">
              <a:lnSpc>
                <a:spcPct val="150000"/>
              </a:lnSpc>
            </a:pPr>
            <a:r>
              <a:rPr lang="fr-FR" dirty="0"/>
              <a:t>N</a:t>
            </a:r>
            <a:r>
              <a:rPr lang="fr-FR" dirty="0" smtClean="0"/>
              <a:t>on </a:t>
            </a:r>
            <a:r>
              <a:rPr lang="fr-FR" dirty="0"/>
              <a:t>disponibilité de l’ETO et de l’Holter </a:t>
            </a:r>
            <a:r>
              <a:rPr lang="fr-FR" dirty="0" smtClean="0"/>
              <a:t>rythmique,</a:t>
            </a:r>
            <a:endParaRPr lang="fr-FR" dirty="0"/>
          </a:p>
          <a:p>
            <a:pPr lvl="0">
              <a:lnSpc>
                <a:spcPct val="150000"/>
              </a:lnSpc>
            </a:pPr>
            <a:r>
              <a:rPr lang="fr-FR" dirty="0" smtClean="0"/>
              <a:t>Non </a:t>
            </a:r>
            <a:r>
              <a:rPr lang="fr-FR" dirty="0"/>
              <a:t>disponibilité </a:t>
            </a:r>
            <a:r>
              <a:rPr lang="fr-FR" dirty="0" smtClean="0"/>
              <a:t>de défibrillateur,</a:t>
            </a:r>
            <a:endParaRPr lang="fr-FR" dirty="0"/>
          </a:p>
          <a:p>
            <a:pPr lvl="0">
              <a:lnSpc>
                <a:spcPct val="150000"/>
              </a:lnSpc>
            </a:pPr>
            <a:r>
              <a:rPr lang="fr-FR" dirty="0"/>
              <a:t>M</a:t>
            </a:r>
            <a:r>
              <a:rPr lang="fr-FR" dirty="0" smtClean="0"/>
              <a:t>anque </a:t>
            </a:r>
            <a:r>
              <a:rPr lang="fr-FR" dirty="0"/>
              <a:t>d’anticoagulants oraux </a:t>
            </a:r>
            <a:r>
              <a:rPr lang="fr-FR" dirty="0" smtClean="0"/>
              <a:t>directs,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z="2000" smtClean="0"/>
              <a:t>12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680037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>
                <a:latin typeface="Arial Black" panose="020B0A04020102020204" pitchFamily="34" charset="0"/>
              </a:rPr>
              <a:t>Discussion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667" y="1825625"/>
            <a:ext cx="11552349" cy="3519107"/>
          </a:xfrm>
        </p:spPr>
        <p:txBody>
          <a:bodyPr/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Fréquence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14,69 </a:t>
            </a:r>
            <a:r>
              <a:rPr 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comparable aux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16,1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% de </a:t>
            </a:r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Castioni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en France nettement supérieur aux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2,65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Coulibaly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à Bamako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Age: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tranche d’âge [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51-65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] ans contre [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61-70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] ans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Coulibaly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à Bamako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Sexe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 Prédominance féminine , même constat à Bamako (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Coulibaly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z="2000" smtClean="0"/>
              <a:t>13</a:t>
            </a:fld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1471518" y="5380672"/>
            <a:ext cx="6230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Castioni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dirty="0" smtClean="0"/>
              <a:t>Thèse </a:t>
            </a:r>
            <a:r>
              <a:rPr lang="fr-FR" dirty="0"/>
              <a:t>de </a:t>
            </a:r>
            <a:r>
              <a:rPr lang="fr-FR" dirty="0" err="1" smtClean="0"/>
              <a:t>Méd</a:t>
            </a:r>
            <a:r>
              <a:rPr lang="fr-FR" dirty="0" smtClean="0"/>
              <a:t>, Toulouse </a:t>
            </a:r>
            <a:r>
              <a:rPr lang="fr-FR" dirty="0"/>
              <a:t>2018, </a:t>
            </a:r>
            <a:r>
              <a:rPr lang="fr-FR" dirty="0" smtClean="0"/>
              <a:t>n°1087.</a:t>
            </a:r>
            <a:endParaRPr lang="fr-FR" dirty="0"/>
          </a:p>
          <a:p>
            <a:endParaRPr lang="fr-FR" b="1" u="sng" dirty="0" smtClean="0"/>
          </a:p>
          <a:p>
            <a:r>
              <a:rPr lang="fr-FR" b="1" dirty="0" smtClean="0"/>
              <a:t>Coulibaly  &amp; all. </a:t>
            </a:r>
            <a:r>
              <a:rPr lang="en-US" dirty="0" err="1" smtClean="0"/>
              <a:t>Cardiol</a:t>
            </a:r>
            <a:r>
              <a:rPr lang="en-US" dirty="0" smtClean="0"/>
              <a:t> </a:t>
            </a:r>
            <a:r>
              <a:rPr lang="en-US" dirty="0"/>
              <a:t>Trop 2016; 144: </a:t>
            </a:r>
            <a:r>
              <a:rPr lang="en-US" dirty="0" smtClean="0"/>
              <a:t>5-12.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7052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2125" y="373487"/>
            <a:ext cx="11603864" cy="58034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CHA2DS2VASc &gt; 2 chez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64,7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% contre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52,3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% (Coulibaly) à Bamako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ECG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 HVG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(58,8%)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contre 50 % chez Coulibaly (Bamako)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EFVG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réduite chez </a:t>
            </a:r>
            <a:r>
              <a:rPr lang="fr-F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65,8 %</a:t>
            </a: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contre </a:t>
            </a:r>
            <a:r>
              <a:rPr lang="fr-F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56,2 </a:t>
            </a: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Coulibaly à Bamako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Facteurs étiologiques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cardiopathie ischémique, Valvulopathie et  Cardiopathie hypertensive</a:t>
            </a:r>
            <a:endParaRPr lang="fr-F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Cardiopathie hypertensive, cardiopathie ischémique (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Coulibaly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 à Bamako</a:t>
            </a:r>
          </a:p>
          <a:p>
            <a:pPr>
              <a:lnSpc>
                <a:spcPct val="150000"/>
              </a:lnSpc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z="2000" smtClean="0"/>
              <a:t>14</a:t>
            </a:fld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3099033" y="5343327"/>
            <a:ext cx="4769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u="sng" dirty="0" smtClean="0"/>
          </a:p>
          <a:p>
            <a:r>
              <a:rPr lang="fr-FR" b="1" dirty="0" smtClean="0"/>
              <a:t>Coulibaly  &amp; all. </a:t>
            </a:r>
            <a:r>
              <a:rPr lang="en-US" dirty="0" err="1" smtClean="0"/>
              <a:t>Cardiol</a:t>
            </a:r>
            <a:r>
              <a:rPr lang="en-US" dirty="0" smtClean="0"/>
              <a:t> </a:t>
            </a:r>
            <a:r>
              <a:rPr lang="en-US" dirty="0"/>
              <a:t>Trop 2016; 144: </a:t>
            </a:r>
            <a:r>
              <a:rPr lang="en-US" dirty="0" smtClean="0"/>
              <a:t>5-12.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09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AVK: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76,5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% contre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22,5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% (Coulibaly) Bamako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Cardioversion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électrique : Néant comme à Bamako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Evolution favorable: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62,7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% contre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 84,7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%  à Bamako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z="2000" smtClean="0"/>
              <a:t>15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630145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ibrillation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atriale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trouble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du rythme cardiaque très fréquent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dans hôpitaux  régionaux.</a:t>
            </a:r>
          </a:p>
          <a:p>
            <a:pPr marL="0" indent="0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Fréquence plus élevée qu’à Bamako </a:t>
            </a: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Aspects clinique et thérapeutique comparables avec ceux d’un CHU à Bamako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z="2000" smtClean="0"/>
              <a:t>16</a:t>
            </a:fld>
            <a:endParaRPr lang="fr-FR" sz="2000" dirty="0"/>
          </a:p>
        </p:txBody>
      </p:sp>
      <p:sp>
        <p:nvSpPr>
          <p:cNvPr id="2" name="ZoneTexte 1"/>
          <p:cNvSpPr txBox="1"/>
          <p:nvPr/>
        </p:nvSpPr>
        <p:spPr>
          <a:xfrm>
            <a:off x="4043967" y="759854"/>
            <a:ext cx="3284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Arial Black" panose="020B0A04020102020204" pitchFamily="34" charset="0"/>
              </a:rPr>
              <a:t>Conclusion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07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7279" y="579549"/>
            <a:ext cx="9740721" cy="30394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sz="3600" b="1" dirty="0">
                <a:latin typeface="Arial Black" panose="020B0A04020102020204" pitchFamily="34" charset="0"/>
              </a:rPr>
              <a:t>Fibrillation atriale dans le  Service de Cardiologie </a:t>
            </a:r>
            <a:r>
              <a:rPr lang="fr-FR" sz="3600" b="1" dirty="0" smtClean="0">
                <a:latin typeface="Arial Black" panose="020B0A04020102020204" pitchFamily="34" charset="0"/>
              </a:rPr>
              <a:t>de </a:t>
            </a:r>
            <a:r>
              <a:rPr lang="fr-FR" sz="3600" b="1" dirty="0">
                <a:latin typeface="Arial Black" panose="020B0A04020102020204" pitchFamily="34" charset="0"/>
              </a:rPr>
              <a:t>l’Hôpital </a:t>
            </a:r>
            <a:r>
              <a:rPr lang="fr-FR" sz="3600" b="1" dirty="0" err="1">
                <a:latin typeface="Arial Black" panose="020B0A04020102020204" pitchFamily="34" charset="0"/>
              </a:rPr>
              <a:t>Nianankoro</a:t>
            </a:r>
            <a:r>
              <a:rPr lang="fr-FR" sz="3600" b="1" dirty="0">
                <a:latin typeface="Arial Black" panose="020B0A04020102020204" pitchFamily="34" charset="0"/>
              </a:rPr>
              <a:t> FOMBA de </a:t>
            </a:r>
            <a:r>
              <a:rPr lang="fr-FR" sz="3600" b="1" dirty="0" smtClean="0">
                <a:latin typeface="Arial Black" panose="020B0A04020102020204" pitchFamily="34" charset="0"/>
              </a:rPr>
              <a:t>Ségou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872494"/>
            <a:ext cx="9835166" cy="1655762"/>
          </a:xfrm>
        </p:spPr>
        <p:txBody>
          <a:bodyPr/>
          <a:lstStyle/>
          <a:p>
            <a:r>
              <a:rPr lang="fr-FR" sz="2000" b="1" u="sng" dirty="0"/>
              <a:t>COULIBALY S</a:t>
            </a:r>
            <a:r>
              <a:rPr lang="fr-FR" sz="2000" b="1" u="sng" baseline="30000" dirty="0"/>
              <a:t>1</a:t>
            </a:r>
            <a:r>
              <a:rPr lang="fr-FR" sz="2000" dirty="0"/>
              <a:t>. KONATE M</a:t>
            </a:r>
            <a:r>
              <a:rPr lang="fr-FR" sz="2000" baseline="30000" dirty="0"/>
              <a:t>2</a:t>
            </a:r>
            <a:r>
              <a:rPr lang="fr-FR" sz="2000" dirty="0"/>
              <a:t>, SANOGO A</a:t>
            </a:r>
            <a:r>
              <a:rPr lang="fr-FR" sz="2000" baseline="30000" dirty="0"/>
              <a:t>3</a:t>
            </a:r>
            <a:r>
              <a:rPr lang="fr-FR" sz="2000" dirty="0"/>
              <a:t>, KODIO A</a:t>
            </a:r>
            <a:r>
              <a:rPr lang="fr-FR" sz="2000" baseline="30000" dirty="0"/>
              <a:t>3</a:t>
            </a:r>
            <a:r>
              <a:rPr lang="fr-FR" sz="2000" dirty="0"/>
              <a:t>,  SIDIBE S</a:t>
            </a:r>
            <a:r>
              <a:rPr lang="fr-FR" sz="2000" baseline="30000" dirty="0"/>
              <a:t>1</a:t>
            </a:r>
            <a:r>
              <a:rPr lang="fr-FR" sz="2000" dirty="0"/>
              <a:t>, DIAKITE M</a:t>
            </a:r>
            <a:r>
              <a:rPr lang="fr-FR" sz="2000" baseline="30000" dirty="0"/>
              <a:t>1</a:t>
            </a:r>
            <a:r>
              <a:rPr lang="fr-FR" sz="2000" dirty="0"/>
              <a:t>, SAKO M</a:t>
            </a:r>
            <a:r>
              <a:rPr lang="fr-FR" sz="2000" baseline="30000" dirty="0"/>
              <a:t>1</a:t>
            </a:r>
            <a:r>
              <a:rPr lang="fr-FR" sz="2000" dirty="0"/>
              <a:t>, </a:t>
            </a:r>
            <a:r>
              <a:rPr lang="fr-FR" sz="2000" dirty="0" smtClean="0"/>
              <a:t>CAMARA</a:t>
            </a:r>
          </a:p>
          <a:p>
            <a:r>
              <a:rPr lang="fr-FR" sz="2000" dirty="0" smtClean="0"/>
              <a:t>Y</a:t>
            </a:r>
            <a:r>
              <a:rPr lang="fr-FR" sz="2000" baseline="30000" dirty="0" smtClean="0"/>
              <a:t>4</a:t>
            </a:r>
            <a:r>
              <a:rPr lang="fr-FR" sz="2000" dirty="0"/>
              <a:t>, BA HO</a:t>
            </a:r>
            <a:r>
              <a:rPr lang="fr-FR" sz="2000" baseline="30000" dirty="0"/>
              <a:t>5</a:t>
            </a:r>
            <a:r>
              <a:rPr lang="fr-FR" sz="2000" dirty="0"/>
              <a:t>, SANGARE I</a:t>
            </a:r>
            <a:r>
              <a:rPr lang="fr-FR" sz="2000" baseline="30000" dirty="0"/>
              <a:t>5</a:t>
            </a:r>
            <a:r>
              <a:rPr lang="fr-FR" sz="2000" dirty="0"/>
              <a:t>, THIAM CA</a:t>
            </a:r>
            <a:r>
              <a:rPr lang="fr-FR" sz="2000" baseline="30000" dirty="0"/>
              <a:t>4</a:t>
            </a:r>
            <a:r>
              <a:rPr lang="fr-FR" sz="2000" dirty="0"/>
              <a:t>, SONFO B</a:t>
            </a:r>
            <a:r>
              <a:rPr lang="fr-FR" sz="2000" baseline="30000" dirty="0"/>
              <a:t>4</a:t>
            </a:r>
            <a:r>
              <a:rPr lang="fr-FR" sz="2000" dirty="0"/>
              <a:t>, TOURE M</a:t>
            </a:r>
            <a:r>
              <a:rPr lang="fr-FR" sz="2000" baseline="30000" dirty="0"/>
              <a:t>5</a:t>
            </a:r>
            <a:r>
              <a:rPr lang="fr-FR" sz="2000" dirty="0"/>
              <a:t>, KEITA A</a:t>
            </a:r>
            <a:r>
              <a:rPr lang="fr-FR" sz="2000" baseline="30000" dirty="0"/>
              <a:t>6</a:t>
            </a:r>
            <a:r>
              <a:rPr lang="fr-FR" sz="2000" dirty="0"/>
              <a:t>,</a:t>
            </a:r>
            <a:r>
              <a:rPr lang="fr-FR" sz="2000" baseline="30000" dirty="0"/>
              <a:t> </a:t>
            </a:r>
            <a:r>
              <a:rPr lang="fr-FR" sz="2000" dirty="0"/>
              <a:t>DIALL IB</a:t>
            </a:r>
            <a:r>
              <a:rPr lang="fr-FR" sz="2000" baseline="30000" dirty="0"/>
              <a:t>1</a:t>
            </a:r>
            <a:r>
              <a:rPr lang="fr-FR" sz="2000" dirty="0"/>
              <a:t>, MENTA I</a:t>
            </a:r>
            <a:r>
              <a:rPr lang="fr-FR" sz="2000" baseline="30000" dirty="0"/>
              <a:t>5</a:t>
            </a:r>
            <a:endParaRPr lang="fr-FR" sz="20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z="2000" smtClean="0"/>
              <a:t>2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75751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Introduction</a:t>
            </a: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276" y="1197736"/>
            <a:ext cx="11153104" cy="49792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Fibrillation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atriale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(FA)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trouble du rythme permanent le plus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fréquent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ésynchronisation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des cellules de l’oreillette, qui entraine une activité atriale anarchique, irrégulière, extrêmement rapide 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Trouble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du rythme cardiaque dont la prévalence   augmente avec l’âge (1% à 60 ans, 10% à 80 ans)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Pronostic dépend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sa principale complication thromboembolique 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z="2000" smtClean="0"/>
              <a:t>3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70291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Objectif</a:t>
            </a:r>
            <a:endParaRPr lang="fr-FR" sz="3600" dirty="0"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Etudier les aspects sociodémographique, clinique et thérapeutique de la fibrillation atriale dans un service de cardiologie dans un hôpital régional au Mali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z="2000" smtClean="0"/>
              <a:t>4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8084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Arial Black" panose="020B0A04020102020204" pitchFamily="34" charset="0"/>
                <a:cs typeface="Arial" panose="020B0604020202020204" pitchFamily="34" charset="0"/>
              </a:rPr>
              <a:t>Méthodologie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493" y="1568048"/>
            <a:ext cx="11269014" cy="4351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ervice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 cardiologie  de l’hôpital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Nianankoro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Fomba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Ségou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Ségou 4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région administrative située à 240 km à l’est de Bamako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Etude transversale et descriptive du 1</a:t>
            </a:r>
            <a:r>
              <a:rPr lang="fr-F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mars 2019 au 1</a:t>
            </a:r>
            <a:r>
              <a:rPr lang="fr-FR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mars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>
              <a:lnSpc>
                <a:spcPct val="20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chantillonnage 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exhaustif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 incluant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tous les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admis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FA</a:t>
            </a:r>
          </a:p>
          <a:p>
            <a:pPr>
              <a:lnSpc>
                <a:spcPct val="200000"/>
              </a:lnSpc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z="2000" smtClean="0"/>
              <a:t>5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80959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3639" y="975619"/>
            <a:ext cx="11307651" cy="435133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Recueil des données sur fiche individuelle de suivi des patients.  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Analyse par un logiciel SPSS 20.0 et saisies sur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Micrsolf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Word 2016 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Participation  volontaire et confidentialité  de rigueur	</a:t>
            </a:r>
          </a:p>
          <a:p>
            <a:pPr>
              <a:lnSpc>
                <a:spcPct val="200000"/>
              </a:lnSpc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z="2000" smtClean="0"/>
              <a:t>6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356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67427"/>
            <a:ext cx="10515600" cy="45075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Arial Black" panose="020B0A04020102020204" pitchFamily="34" charset="0"/>
              </a:rPr>
              <a:t/>
            </a:r>
            <a:br>
              <a:rPr lang="fr-FR" dirty="0" smtClean="0">
                <a:latin typeface="Arial Black" panose="020B0A04020102020204" pitchFamily="34" charset="0"/>
              </a:rPr>
            </a:br>
            <a:r>
              <a:rPr lang="fr-FR" dirty="0" smtClean="0">
                <a:latin typeface="Arial Black" panose="020B0A04020102020204" pitchFamily="34" charset="0"/>
              </a:rPr>
              <a:t>Résultats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5929" y="618186"/>
            <a:ext cx="10515600" cy="634240"/>
          </a:xfrm>
        </p:spPr>
        <p:txBody>
          <a:bodyPr/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Fréquence: 51 cas de FA sur 347 admissions 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soit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14,69 %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mtClean="0"/>
              <a:t>7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902863"/>
              </p:ext>
            </p:extLst>
          </p:nvPr>
        </p:nvGraphicFramePr>
        <p:xfrm>
          <a:off x="1610934" y="1692275"/>
          <a:ext cx="8769439" cy="5029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167130"/>
                <a:gridCol w="1983346"/>
                <a:gridCol w="1468192"/>
                <a:gridCol w="215077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Variables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Effectifs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%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Ecart- type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Hommes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58,8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Age moyen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± 24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Classe modale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50-65 ans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 18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35,3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Femmes</a:t>
                      </a:r>
                      <a:r>
                        <a:rPr lang="fr-FR" sz="2000" baseline="0" dirty="0" smtClean="0">
                          <a:solidFill>
                            <a:srgbClr val="FF0000"/>
                          </a:solidFill>
                        </a:rPr>
                        <a:t> au foyer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54,9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ATCD  </a:t>
                      </a:r>
                      <a:r>
                        <a:rPr lang="fr-FR" sz="2000" dirty="0" err="1" smtClean="0"/>
                        <a:t>Card</a:t>
                      </a:r>
                      <a:r>
                        <a:rPr lang="fr-FR" sz="2000" dirty="0" smtClean="0"/>
                        <a:t>. ischémique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23,5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FDR CV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Age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66,7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HTA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 smtClean="0">
                          <a:solidFill>
                            <a:srgbClr val="FF0000"/>
                          </a:solidFill>
                          <a:effectLst/>
                        </a:rPr>
                        <a:t>27,50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Motifs </a:t>
                      </a:r>
                      <a:r>
                        <a:rPr lang="fr-FR" sz="2000" dirty="0" err="1" smtClean="0"/>
                        <a:t>Adm</a:t>
                      </a:r>
                      <a:endParaRPr lang="fr-FR" sz="2000" dirty="0" smtClean="0"/>
                    </a:p>
                    <a:p>
                      <a:r>
                        <a:rPr lang="fr-FR" sz="2000" dirty="0" smtClean="0"/>
                        <a:t>- </a:t>
                      </a:r>
                      <a:r>
                        <a:rPr lang="fr-FR" sz="2000" dirty="0" err="1" smtClean="0"/>
                        <a:t>Insuf</a:t>
                      </a:r>
                      <a:r>
                        <a:rPr lang="fr-FR" sz="2000" baseline="0" dirty="0" smtClean="0"/>
                        <a:t> cardiaque</a:t>
                      </a:r>
                      <a:endParaRPr lang="fr-FR" sz="2000" dirty="0" smtClean="0"/>
                    </a:p>
                    <a:p>
                      <a:r>
                        <a:rPr lang="fr-FR" sz="2000" dirty="0" smtClean="0"/>
                        <a:t>- Douleurs</a:t>
                      </a:r>
                      <a:r>
                        <a:rPr lang="fr-FR" sz="2000" baseline="0" dirty="0" smtClean="0"/>
                        <a:t> thoracique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 smtClean="0"/>
                    </a:p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  <a:p>
                      <a:pPr algn="ctr"/>
                      <a:r>
                        <a:rPr lang="fr-FR" sz="2000" dirty="0" smtClean="0"/>
                        <a:t>24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 smtClean="0"/>
                    </a:p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78,4</a:t>
                      </a:r>
                    </a:p>
                    <a:p>
                      <a:pPr algn="ctr"/>
                      <a:r>
                        <a:rPr lang="fr-FR" sz="2000" dirty="0" smtClean="0"/>
                        <a:t>47,1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CHA2DS2VASc </a:t>
                      </a:r>
                      <a:r>
                        <a:rPr lang="fr-FR" sz="1800" kern="1200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≥ 2</a:t>
                      </a:r>
                      <a:endParaRPr lang="fr-FR" sz="200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</a:rPr>
                        <a:t>64,7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889716" y="1034497"/>
            <a:ext cx="10515600" cy="57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smtClean="0">
                <a:latin typeface="Arial" panose="020B0604020202020204" pitchFamily="34" charset="0"/>
                <a:cs typeface="Arial" panose="020B0604020202020204" pitchFamily="34" charset="0"/>
              </a:rPr>
              <a:t>Tableau I</a:t>
            </a:r>
            <a:r>
              <a:rPr lang="fr-FR" sz="2400" smtClean="0">
                <a:latin typeface="Arial" panose="020B0604020202020204" pitchFamily="34" charset="0"/>
                <a:cs typeface="Arial" panose="020B0604020202020204" pitchFamily="34" charset="0"/>
              </a:rPr>
              <a:t>: Caractéristiques socio-démographiques et cliniques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8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z="2000" smtClean="0"/>
              <a:t>8</a:t>
            </a:fld>
            <a:endParaRPr lang="fr-FR" sz="20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51079" y="68912"/>
            <a:ext cx="10515600" cy="858367"/>
          </a:xfrm>
        </p:spPr>
        <p:txBody>
          <a:bodyPr>
            <a:normAutofit/>
          </a:bodyPr>
          <a:lstStyle/>
          <a:p>
            <a:r>
              <a:rPr lang="fr-FR" sz="2800" b="1" dirty="0"/>
              <a:t>Tableau </a:t>
            </a:r>
            <a:r>
              <a:rPr lang="fr-FR" sz="2800" b="1" dirty="0" smtClean="0"/>
              <a:t>II</a:t>
            </a:r>
            <a:r>
              <a:rPr lang="fr-FR" sz="2800" dirty="0"/>
              <a:t> : Répartition des patients en fonction des signes </a:t>
            </a:r>
            <a:r>
              <a:rPr lang="fr-FR" sz="2800" dirty="0" smtClean="0"/>
              <a:t>d’examen </a:t>
            </a:r>
            <a:endParaRPr lang="fr-FR" sz="28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459379"/>
              </p:ext>
            </p:extLst>
          </p:nvPr>
        </p:nvGraphicFramePr>
        <p:xfrm>
          <a:off x="965914" y="1372959"/>
          <a:ext cx="10259097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5520904"/>
                <a:gridCol w="2659516"/>
                <a:gridCol w="2078677"/>
              </a:tblGrid>
              <a:tr h="484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Signes</a:t>
                      </a:r>
                      <a:r>
                        <a:rPr lang="fr-FR" sz="24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d’examen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Effectifs (N=51)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Fréquence%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HTA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41,2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4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Collapsus CV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4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Tachycardie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92,2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Signes périph d’IVD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64,7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Congestion pulmonaire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45,1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Souffle</a:t>
                      </a:r>
                      <a:r>
                        <a:rPr lang="fr-FR" sz="24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cardiaque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47,1</a:t>
                      </a:r>
                      <a:endParaRPr lang="fr-FR" sz="2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28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6FB6-A04B-4B67-8B47-D8B08FF2140F}" type="slidenum">
              <a:rPr lang="fr-FR" sz="2000" smtClean="0"/>
              <a:t>9</a:t>
            </a:fld>
            <a:endParaRPr lang="fr-FR" sz="2000" dirty="0"/>
          </a:p>
        </p:txBody>
      </p:sp>
      <p:graphicFrame>
        <p:nvGraphicFramePr>
          <p:cNvPr id="5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074620"/>
              </p:ext>
            </p:extLst>
          </p:nvPr>
        </p:nvGraphicFramePr>
        <p:xfrm>
          <a:off x="838200" y="785611"/>
          <a:ext cx="9981127" cy="5532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90606"/>
                <a:gridCol w="3069293"/>
                <a:gridCol w="242122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Examens</a:t>
                      </a:r>
                      <a:r>
                        <a:rPr lang="fr-FR" sz="2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2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paracliniques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Effectifs 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Fréquence%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ECG</a:t>
                      </a:r>
                      <a:endParaRPr lang="fr-FR" sz="2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Hypertrophie du VG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58,8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Signes</a:t>
                      </a:r>
                      <a:r>
                        <a:rPr lang="fr-FR" sz="2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coronaropathie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31,4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193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Tachycardie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94,1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650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 de branche </a:t>
                      </a:r>
                      <a:endParaRPr lang="fr-FR" sz="2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2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  <a:endParaRPr lang="fr-FR" sz="2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62136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Echographie cardiaque (N= 38)</a:t>
                      </a:r>
                      <a:endParaRPr lang="fr-FR" sz="2200" b="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1059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OG</a:t>
                      </a:r>
                      <a:r>
                        <a:rPr lang="fr-FR" sz="2200" b="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dilatée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63,1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63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VG dilaté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57,9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5636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FEVG basse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65,8</a:t>
                      </a:r>
                      <a:endParaRPr lang="fr-FR" sz="22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16338">
                <a:tc>
                  <a:txBody>
                    <a:bodyPr/>
                    <a:lstStyle/>
                    <a:p>
                      <a:pPr marL="8064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Troubles segmentaire</a:t>
                      </a:r>
                      <a:endParaRPr lang="fr-FR" sz="2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fr-FR" sz="2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2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15,8</a:t>
                      </a:r>
                      <a:endParaRPr lang="fr-FR" sz="2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60608" y="244698"/>
            <a:ext cx="10993192" cy="528034"/>
          </a:xfrm>
        </p:spPr>
        <p:txBody>
          <a:bodyPr>
            <a:normAutofit fontScale="90000"/>
          </a:bodyPr>
          <a:lstStyle/>
          <a:p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>Tableau III</a:t>
            </a:r>
            <a:r>
              <a:rPr lang="fr-FR" sz="3100" dirty="0"/>
              <a:t> : Répartition des patients en fonction </a:t>
            </a:r>
            <a:r>
              <a:rPr lang="fr-FR" sz="3100" dirty="0" smtClean="0"/>
              <a:t>des examens </a:t>
            </a:r>
            <a:r>
              <a:rPr lang="fr-FR" sz="3100" dirty="0" err="1" smtClean="0"/>
              <a:t>paracliniques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35513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717</Words>
  <Application>Microsoft Office PowerPoint</Application>
  <PresentationFormat>Grand écran</PresentationFormat>
  <Paragraphs>244</Paragraphs>
  <Slides>16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Thème Office</vt:lpstr>
      <vt:lpstr>Présentation PowerPoint</vt:lpstr>
      <vt:lpstr>Fibrillation atriale dans le  Service de Cardiologie de l’Hôpital Nianankoro FOMBA de Ségou </vt:lpstr>
      <vt:lpstr>Introduction</vt:lpstr>
      <vt:lpstr>Objectif</vt:lpstr>
      <vt:lpstr>Méthodologie</vt:lpstr>
      <vt:lpstr>Présentation PowerPoint</vt:lpstr>
      <vt:lpstr> Résultats </vt:lpstr>
      <vt:lpstr>Tableau II : Répartition des patients en fonction des signes d’examen </vt:lpstr>
      <vt:lpstr> Tableau III : Répartition des patients en fonction des examens paracliniques </vt:lpstr>
      <vt:lpstr>Tableau V : Répartition des patients en fonction des étiologies </vt:lpstr>
      <vt:lpstr>Présentation PowerPoint</vt:lpstr>
      <vt:lpstr>Discussion</vt:lpstr>
      <vt:lpstr>Discussion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Compte Microsoft</cp:lastModifiedBy>
  <cp:revision>29</cp:revision>
  <dcterms:created xsi:type="dcterms:W3CDTF">2021-10-15T20:48:13Z</dcterms:created>
  <dcterms:modified xsi:type="dcterms:W3CDTF">2021-10-27T08:23:49Z</dcterms:modified>
</cp:coreProperties>
</file>